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media/image1.png" ContentType="image/png"/>
  <Override PartName="/ppt/media/hdphoto2.wdp" ContentType="image/vnd.ms-photo"/>
  <Override PartName="/ppt/media/image2.png" ContentType="image/png"/>
  <Override PartName="/ppt/media/hdphoto1.wdp" ContentType="image/vnd.ms-photo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3" r:id="rId9"/>
    <p:sldMasterId id="2147483665" r:id="rId10"/>
    <p:sldMasterId id="2147483668" r:id="rId11"/>
    <p:sldMasterId id="2147483670" r:id="rId12"/>
    <p:sldMasterId id="2147483672" r:id="rId13"/>
    <p:sldMasterId id="2147483674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dented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Indented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plit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plit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dented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3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5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" name="Rectangle 9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2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pic>
        <p:nvPicPr>
          <p:cNvPr id="3" name="Picture 6" descr=""/>
          <p:cNvPicPr/>
          <p:nvPr/>
        </p:nvPicPr>
        <p:blipFill>
          <a:blip r:embed="rId2"/>
          <a:srcRect l="0" t="0" r="0" b="-4556"/>
          <a:stretch/>
        </p:blipFill>
        <p:spPr>
          <a:xfrm>
            <a:off x="0" y="0"/>
            <a:ext cx="12190680" cy="66049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2" descr="Image result for digipen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10" trans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4040" y="6406200"/>
            <a:ext cx="1497600" cy="368280"/>
          </a:xfrm>
          <a:prstGeom prst="rect">
            <a:avLst/>
          </a:prstGeom>
          <a:ln w="0">
            <a:noFill/>
          </a:ln>
        </p:spPr>
      </p:pic>
      <p:sp>
        <p:nvSpPr>
          <p:cNvPr id="5" name="TextBox 3"/>
          <p:cNvSpPr/>
          <p:nvPr/>
        </p:nvSpPr>
        <p:spPr>
          <a:xfrm>
            <a:off x="7410600" y="6406200"/>
            <a:ext cx="437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alibri"/>
              </a:rPr>
              <a:t>CS380/CS580 Artificial Intelligence for Games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6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59" name="Rectangle 9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60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pic>
        <p:nvPicPr>
          <p:cNvPr id="61" name="Picture 2" descr="Image result for digipen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artisticPhotocopy detail="10" trans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4040" y="6406200"/>
            <a:ext cx="1497600" cy="368280"/>
          </a:xfrm>
          <a:prstGeom prst="rect">
            <a:avLst/>
          </a:prstGeom>
          <a:ln w="0">
            <a:noFill/>
          </a:ln>
        </p:spPr>
      </p:pic>
      <p:sp>
        <p:nvSpPr>
          <p:cNvPr id="62" name="TextBox 8"/>
          <p:cNvSpPr/>
          <p:nvPr/>
        </p:nvSpPr>
        <p:spPr>
          <a:xfrm>
            <a:off x="7410600" y="6406200"/>
            <a:ext cx="437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alibri"/>
              </a:rPr>
              <a:t>CS380/CS580 Artificial Intelligence for Games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" hidden="1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64" name="Rectangle 9" hidden="1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65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69" name="Rectangle 9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70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pic>
        <p:nvPicPr>
          <p:cNvPr id="71" name="Picture 2" descr="Image result for digipen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artisticPhotocopy detail="10" trans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4040" y="6406200"/>
            <a:ext cx="1497600" cy="368280"/>
          </a:xfrm>
          <a:prstGeom prst="rect">
            <a:avLst/>
          </a:prstGeom>
          <a:ln w="0">
            <a:noFill/>
          </a:ln>
        </p:spPr>
      </p:pic>
      <p:sp>
        <p:nvSpPr>
          <p:cNvPr id="72" name="TextBox 8"/>
          <p:cNvSpPr/>
          <p:nvPr/>
        </p:nvSpPr>
        <p:spPr>
          <a:xfrm>
            <a:off x="7410600" y="6406200"/>
            <a:ext cx="437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alibri"/>
              </a:rPr>
              <a:t>CS380/CS580 Artificial Intelligence for Games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 hidden="1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74" name="Rectangle 9" hidden="1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75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12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pic>
        <p:nvPicPr>
          <p:cNvPr id="13" name="Picture 6" descr=""/>
          <p:cNvPicPr/>
          <p:nvPr/>
        </p:nvPicPr>
        <p:blipFill>
          <a:blip r:embed="rId2"/>
          <a:srcRect l="0" t="0" r="0" b="-4556"/>
          <a:stretch/>
        </p:blipFill>
        <p:spPr>
          <a:xfrm>
            <a:off x="0" y="0"/>
            <a:ext cx="12190680" cy="6604920"/>
          </a:xfrm>
          <a:prstGeom prst="rect">
            <a:avLst/>
          </a:prstGeom>
          <a:ln w="0">
            <a:noFill/>
          </a:ln>
        </p:spPr>
      </p:pic>
      <p:pic>
        <p:nvPicPr>
          <p:cNvPr id="14" name="Picture 2" descr="Image result for digipen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10" trans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4040" y="6406200"/>
            <a:ext cx="1497600" cy="368280"/>
          </a:xfrm>
          <a:prstGeom prst="rect">
            <a:avLst/>
          </a:prstGeom>
          <a:ln w="0">
            <a:noFill/>
          </a:ln>
        </p:spPr>
      </p:pic>
      <p:sp>
        <p:nvSpPr>
          <p:cNvPr id="15" name="TextBox 3"/>
          <p:cNvSpPr/>
          <p:nvPr/>
        </p:nvSpPr>
        <p:spPr>
          <a:xfrm>
            <a:off x="7410600" y="6406200"/>
            <a:ext cx="437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alibri"/>
              </a:rPr>
              <a:t>CS380/CS580 Artificial Intelligence for Games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  <p:sldLayoutId id="2147483652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1" name="Rectangle 9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22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pic>
        <p:nvPicPr>
          <p:cNvPr id="23" name="Picture 6" descr=""/>
          <p:cNvPicPr/>
          <p:nvPr/>
        </p:nvPicPr>
        <p:blipFill>
          <a:blip r:embed="rId2"/>
          <a:srcRect l="0" t="0" r="0" b="-4556"/>
          <a:stretch/>
        </p:blipFill>
        <p:spPr>
          <a:xfrm>
            <a:off x="0" y="0"/>
            <a:ext cx="12190680" cy="6604920"/>
          </a:xfrm>
          <a:prstGeom prst="rect">
            <a:avLst/>
          </a:prstGeom>
          <a:ln w="0">
            <a:noFill/>
          </a:ln>
        </p:spPr>
      </p:pic>
      <p:pic>
        <p:nvPicPr>
          <p:cNvPr id="24" name="Picture 2" descr="Image result for digipen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10" trans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4040" y="6406200"/>
            <a:ext cx="1497600" cy="368280"/>
          </a:xfrm>
          <a:prstGeom prst="rect">
            <a:avLst/>
          </a:prstGeom>
          <a:ln w="0">
            <a:noFill/>
          </a:ln>
        </p:spPr>
      </p:pic>
      <p:sp>
        <p:nvSpPr>
          <p:cNvPr id="25" name="TextBox 3"/>
          <p:cNvSpPr/>
          <p:nvPr/>
        </p:nvSpPr>
        <p:spPr>
          <a:xfrm>
            <a:off x="7410600" y="6406200"/>
            <a:ext cx="437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alibri"/>
              </a:rPr>
              <a:t>CS380/CS580 Artificial Intelligence for Games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27" name="Rectangle 9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28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pic>
        <p:nvPicPr>
          <p:cNvPr id="29" name="Picture 2" descr="Image result for digipen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artisticPhotocopy detail="10" trans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4040" y="6406200"/>
            <a:ext cx="1497600" cy="368280"/>
          </a:xfrm>
          <a:prstGeom prst="rect">
            <a:avLst/>
          </a:prstGeom>
          <a:ln w="0">
            <a:noFill/>
          </a:ln>
        </p:spPr>
      </p:pic>
      <p:sp>
        <p:nvSpPr>
          <p:cNvPr id="30" name="TextBox 4"/>
          <p:cNvSpPr/>
          <p:nvPr/>
        </p:nvSpPr>
        <p:spPr>
          <a:xfrm>
            <a:off x="7410600" y="6406200"/>
            <a:ext cx="437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alibri"/>
              </a:rPr>
              <a:t>CS380/CS580 Artificial Intelligence for Games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 hidden="1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32" name="Rectangle 9" hidden="1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33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6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35" name="Rectangle 9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36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cxnSp>
        <p:nvCxnSpPr>
          <p:cNvPr id="37" name="Straight Connector 6"/>
          <p:cNvCxnSpPr/>
          <p:nvPr/>
        </p:nvCxnSpPr>
        <p:spPr>
          <a:xfrm>
            <a:off x="4094280" y="0"/>
            <a:ext cx="1440" cy="633492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pic>
        <p:nvPicPr>
          <p:cNvPr id="38" name="Picture 2" descr="Image result for digipen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artisticPhotocopy detail="10" trans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4040" y="6406200"/>
            <a:ext cx="1497600" cy="368280"/>
          </a:xfrm>
          <a:prstGeom prst="rect">
            <a:avLst/>
          </a:prstGeom>
          <a:ln w="0">
            <a:noFill/>
          </a:ln>
        </p:spPr>
      </p:pic>
      <p:sp>
        <p:nvSpPr>
          <p:cNvPr id="39" name="TextBox 8"/>
          <p:cNvSpPr/>
          <p:nvPr/>
        </p:nvSpPr>
        <p:spPr>
          <a:xfrm>
            <a:off x="7410600" y="6406200"/>
            <a:ext cx="437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alibri"/>
              </a:rPr>
              <a:t>CS380/CS580 Artificial Intelligence for Games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 hidden="1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41" name="Rectangle 9" hidden="1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42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cxnSp>
        <p:nvCxnSpPr>
          <p:cNvPr id="43" name="Straight Connector 6"/>
          <p:cNvCxnSpPr/>
          <p:nvPr/>
        </p:nvCxnSpPr>
        <p:spPr>
          <a:xfrm>
            <a:off x="4114800" y="0"/>
            <a:ext cx="1440" cy="690228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6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47" name="Rectangle 9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48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pic>
        <p:nvPicPr>
          <p:cNvPr id="49" name="Picture 2" descr="Image result for digipen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artisticPhotocopy detail="10" trans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4040" y="6406200"/>
            <a:ext cx="1497600" cy="368280"/>
          </a:xfrm>
          <a:prstGeom prst="rect">
            <a:avLst/>
          </a:prstGeom>
          <a:ln w="0">
            <a:noFill/>
          </a:ln>
        </p:spPr>
      </p:pic>
      <p:sp>
        <p:nvSpPr>
          <p:cNvPr id="50" name="TextBox 7"/>
          <p:cNvSpPr/>
          <p:nvPr/>
        </p:nvSpPr>
        <p:spPr>
          <a:xfrm>
            <a:off x="7410600" y="6406200"/>
            <a:ext cx="437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Calibri"/>
              </a:rPr>
              <a:t>CS380/CS580 Artificial Intelligence for Games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 hidden="1"/>
          <p:cNvSpPr/>
          <p:nvPr/>
        </p:nvSpPr>
        <p:spPr>
          <a:xfrm>
            <a:off x="0" y="631980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sp>
        <p:nvSpPr>
          <p:cNvPr id="52" name="Rectangle 9" hidden="1"/>
          <p:cNvSpPr/>
          <p:nvPr/>
        </p:nvSpPr>
        <p:spPr>
          <a:xfrm>
            <a:off x="0" y="6332040"/>
            <a:ext cx="12190680" cy="5367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6000" strike="noStrike" u="none">
              <a:solidFill>
                <a:schemeClr val="dk1">
                  <a:lumMod val="65000"/>
                  <a:lumOff val="35000"/>
                </a:schemeClr>
              </a:solidFill>
              <a:uFillTx/>
              <a:latin typeface="Century Gothic"/>
            </a:endParaRPr>
          </a:p>
        </p:txBody>
      </p:sp>
      <p:cxnSp>
        <p:nvCxnSpPr>
          <p:cNvPr id="53" name="Straight Connector 10"/>
          <p:cNvCxnSpPr/>
          <p:nvPr/>
        </p:nvCxnSpPr>
        <p:spPr>
          <a:xfrm>
            <a:off x="0" y="6331680"/>
            <a:ext cx="12193200" cy="144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2"/>
    <p:sldLayoutId id="2147483667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Pseudo-Lexical Generation</a:t>
            </a:r>
            <a:endParaRPr b="0" lang="en-US" sz="6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Alex Broadaway, Jon Urrutia, Harris Sinclair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Century Gothic"/>
              </a:rPr>
              <a:t>2024-12-05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/>
          </p:nvPr>
        </p:nvSpPr>
        <p:spPr>
          <a:xfrm>
            <a:off x="1351080" y="168444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What kinds of information are encoded?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Parts of Speech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States of Being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Purpose of Use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Concept: Chants of Sennaar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/>
          </p:nvPr>
        </p:nvSpPr>
        <p:spPr>
          <a:xfrm>
            <a:off x="1351080" y="109476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Alchemist’s Language in Chants of Sennaar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Concept: Chants of Sennaar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600200" y="1600200"/>
            <a:ext cx="3692880" cy="443880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5949000" y="2647800"/>
            <a:ext cx="5709240" cy="327384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6553080" y="1746000"/>
            <a:ext cx="3962160" cy="398124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1"/>
          <p:cNvSpPr/>
          <p:nvPr/>
        </p:nvSpPr>
        <p:spPr>
          <a:xfrm>
            <a:off x="2348640" y="6438600"/>
            <a:ext cx="1038312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500" lnSpcReduction="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d4d4d4"/>
                </a:solidFill>
                <a:uFillTx/>
                <a:latin typeface="Calibri Light"/>
              </a:rPr>
              <a:t>Image Credit  Aeith on Steam: https://steamcommunity.com/sharedfiles/filedetails/?id=3037327250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/>
          </p:nvPr>
        </p:nvSpPr>
        <p:spPr>
          <a:xfrm>
            <a:off x="1351080" y="83484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We’ll call these “Identifier” words </a:t>
            </a:r>
            <a:r>
              <a:rPr b="0" i="1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Traits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Traits</a:t>
            </a: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 are special symbols which carry meaning.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Non </a:t>
            </a:r>
            <a:r>
              <a:rPr b="0" i="1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Trait</a:t>
            </a: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 Words exist to uniquely identify which instance of a </a:t>
            </a:r>
            <a:r>
              <a:rPr b="0" i="1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Trait</a:t>
            </a: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 exists.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Concept: Rules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500"/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/>
          </p:nvPr>
        </p:nvSpPr>
        <p:spPr>
          <a:xfrm>
            <a:off x="1298160" y="91440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We want to have a symbol for each word in a limited dictionary.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We then get a sense of coherency from using shared </a:t>
            </a:r>
            <a:r>
              <a:rPr b="0" i="1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trait</a:t>
            </a: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 symbols with unique identifier symbols to produce the sigil for each word.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Concept: Rules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/>
          </p:nvPr>
        </p:nvSpPr>
        <p:spPr>
          <a:xfrm>
            <a:off x="-9000" y="282204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rgbClr val="d4d4d4"/>
                </a:solidFill>
                <a:uFillTx/>
                <a:latin typeface="Century Gothic"/>
              </a:rPr>
              <a:t>Generation</a:t>
            </a:r>
            <a:endParaRPr b="0" lang="en-US" sz="4400" strike="noStrike" u="none">
              <a:solidFill>
                <a:srgbClr val="d4d4d4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/>
          </p:nvPr>
        </p:nvSpPr>
        <p:spPr>
          <a:xfrm>
            <a:off x="1351080" y="168444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Symbol Generation has three steps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Serializer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Generator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Compositor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Generation: Stages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8" dur="indefinite" restart="never" nodeType="tmRoot">
          <p:childTnLst>
            <p:seq>
              <p:cTn id="69" dur="indefinite" nodeType="mainSeq">
                <p:childTnLst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5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/>
          </p:nvPr>
        </p:nvSpPr>
        <p:spPr>
          <a:xfrm>
            <a:off x="1351080" y="168444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The Serializer reads and sorts the dictionary.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Generation: Serializer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16" name=""/>
          <p:cNvGraphicFramePr/>
          <p:nvPr/>
        </p:nvGraphicFramePr>
        <p:xfrm>
          <a:off x="1828800" y="2971800"/>
          <a:ext cx="9143640" cy="2743200"/>
        </p:xfrm>
        <a:graphic>
          <a:graphicData uri="http://schemas.openxmlformats.org/drawingml/2006/table">
            <a:tbl>
              <a:tblPr/>
              <a:tblGrid>
                <a:gridCol w="4571280"/>
                <a:gridCol w="4572720"/>
              </a:tblGrid>
              <a:tr h="68544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Example Word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Example Traits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8544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Door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Object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8544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Monster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Living, Evil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8688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Flee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Action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/>
          </p:nvPr>
        </p:nvSpPr>
        <p:spPr>
          <a:xfrm>
            <a:off x="1351080" y="168444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The Symbol Generator produces Symbols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Symbols are just composed lines.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Line length is determined with Gaussian Randomness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Lines are grouped together as “Strokes”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Generation: Symbol Generator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5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/>
          </p:nvPr>
        </p:nvSpPr>
        <p:spPr>
          <a:xfrm>
            <a:off x="1351080" y="168444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The Compositor Constructs Unique Word Sigils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Words are pulled from the Dictionary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Each Word has a Symbol Generated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Trait Symbols are then merged with Word Symbols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Generation: Compositor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2" dur="indefinite" restart="never" nodeType="tmRoot">
          <p:childTnLst>
            <p:seq>
              <p:cTn id="103" dur="indefinite" nodeType="mainSeq">
                <p:childTnLst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-9000" y="282204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rgbClr val="d4d4d4"/>
                </a:solidFill>
                <a:uFillTx/>
                <a:latin typeface="Century Gothic"/>
              </a:rPr>
              <a:t>Example</a:t>
            </a:r>
            <a:endParaRPr b="0" lang="en-US" sz="4400" strike="noStrike" u="none">
              <a:solidFill>
                <a:srgbClr val="d4d4d4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13360" cy="685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trike="noStrike" u="none">
                <a:solidFill>
                  <a:srgbClr val="898989"/>
                </a:solidFill>
                <a:uFillTx/>
                <a:latin typeface="Century Gothic"/>
              </a:rPr>
              <a:t>Pseudo Lexical Generation</a:t>
            </a:r>
            <a:endParaRPr b="0" lang="en-US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281480" y="0"/>
            <a:ext cx="7909200" cy="685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743040" indent="-743040" defTabSz="914400">
              <a:lnSpc>
                <a:spcPct val="150000"/>
              </a:lnSpc>
              <a:spcBef>
                <a:spcPts val="1001"/>
              </a:spcBef>
              <a:buClr>
                <a:srgbClr val="800080"/>
              </a:buClr>
              <a:buFont typeface="Calibri Light"/>
              <a:buAutoNum type="alphaUcPeriod"/>
            </a:pPr>
            <a:r>
              <a:rPr b="0" lang="en-US" sz="4000" strike="noStrike" u="none">
                <a:solidFill>
                  <a:srgbClr val="d4d4d4"/>
                </a:solidFill>
                <a:uFillTx/>
                <a:latin typeface="Century Gothic"/>
              </a:rPr>
              <a:t>Concept</a:t>
            </a:r>
            <a:endParaRPr b="0" lang="en-US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743040" indent="-743040" defTabSz="914400">
              <a:lnSpc>
                <a:spcPct val="150000"/>
              </a:lnSpc>
              <a:spcBef>
                <a:spcPts val="1001"/>
              </a:spcBef>
              <a:buClr>
                <a:srgbClr val="800080"/>
              </a:buClr>
              <a:buFont typeface="Calibri Light"/>
              <a:buAutoNum type="alphaUcPeriod"/>
            </a:pPr>
            <a:r>
              <a:rPr b="0" lang="en-US" sz="4000" strike="noStrike" u="none">
                <a:solidFill>
                  <a:srgbClr val="d4d4d4"/>
                </a:solidFill>
                <a:uFillTx/>
                <a:latin typeface="Century Gothic"/>
              </a:rPr>
              <a:t>Generation</a:t>
            </a:r>
            <a:endParaRPr b="0" lang="en-US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743040" indent="-743040" defTabSz="914400">
              <a:lnSpc>
                <a:spcPct val="150000"/>
              </a:lnSpc>
              <a:spcBef>
                <a:spcPts val="1001"/>
              </a:spcBef>
              <a:buClr>
                <a:srgbClr val="800080"/>
              </a:buClr>
              <a:buFont typeface="Calibri Light"/>
              <a:buAutoNum type="alphaUcPeriod"/>
            </a:pPr>
            <a:r>
              <a:rPr b="0" lang="en-US" sz="4000" strike="noStrike" u="none">
                <a:solidFill>
                  <a:srgbClr val="d4d4d4"/>
                </a:solidFill>
                <a:uFillTx/>
                <a:latin typeface="Century Gothic"/>
              </a:rPr>
              <a:t>Example</a:t>
            </a:r>
            <a:endParaRPr b="0" lang="en-US" sz="4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743040" indent="-743040" defTabSz="914400">
              <a:lnSpc>
                <a:spcPct val="150000"/>
              </a:lnSpc>
              <a:spcBef>
                <a:spcPts val="1001"/>
              </a:spcBef>
              <a:buClr>
                <a:srgbClr val="800080"/>
              </a:buClr>
              <a:buFont typeface="Calibri Light"/>
              <a:buAutoNum type="alphaUcPeriod"/>
            </a:pPr>
            <a:r>
              <a:rPr b="0" lang="en-US" sz="4000" strike="noStrike" u="none">
                <a:solidFill>
                  <a:srgbClr val="d4d4d4"/>
                </a:solidFill>
                <a:uFillTx/>
                <a:latin typeface="Century Gothic"/>
              </a:rPr>
              <a:t>Use Case</a:t>
            </a:r>
            <a:endParaRPr b="0" lang="en-US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Example: Post Serializer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23" name=""/>
          <p:cNvGraphicFramePr/>
          <p:nvPr/>
        </p:nvGraphicFramePr>
        <p:xfrm>
          <a:off x="199440" y="1168560"/>
          <a:ext cx="5743800" cy="3403440"/>
        </p:xfrm>
        <a:graphic>
          <a:graphicData uri="http://schemas.openxmlformats.org/drawingml/2006/table">
            <a:tbl>
              <a:tblPr/>
              <a:tblGrid>
                <a:gridCol w="2872080"/>
                <a:gridCol w="2872080"/>
                <a:gridCol w="2872080"/>
              </a:tblGrid>
              <a:tr h="113436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Example Word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Example Traits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/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Symbols</a:t>
                      </a:r>
                      <a:endParaRPr b="0" lang="en-US" sz="3200" strike="noStrike" u="none">
                        <a:solidFill>
                          <a:srgbClr val="d4d4d4"/>
                        </a:solidFill>
                        <a:uFillTx/>
                        <a:latin typeface="Calibri Light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113436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Door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Object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/>
                      <a:endParaRPr b="0" lang="en-US" sz="3200" strike="noStrike" u="none">
                        <a:solidFill>
                          <a:srgbClr val="d4d4d4"/>
                        </a:solidFill>
                        <a:uFillTx/>
                        <a:latin typeface="Calibri Light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173448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Monster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Living, Evil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/>
                      <a:endParaRPr b="0" lang="en-US" sz="3200" strike="noStrike" u="none">
                        <a:solidFill>
                          <a:srgbClr val="d4d4d4"/>
                        </a:solidFill>
                        <a:uFillTx/>
                        <a:latin typeface="Calibri Light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Example: Generator (Traits)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 flipV="1">
            <a:off x="6172200" y="914400"/>
            <a:ext cx="0" cy="5943600"/>
          </a:xfrm>
          <a:prstGeom prst="line">
            <a:avLst/>
          </a:prstGeom>
          <a:ln w="0">
            <a:solidFill>
              <a:srgbClr val="99999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457200" y="4800600"/>
            <a:ext cx="11430000" cy="0"/>
          </a:xfrm>
          <a:prstGeom prst="line">
            <a:avLst/>
          </a:prstGeom>
          <a:ln w="0">
            <a:solidFill>
              <a:srgbClr val="99999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457200" y="3200400"/>
            <a:ext cx="11430000" cy="0"/>
          </a:xfrm>
          <a:prstGeom prst="line">
            <a:avLst/>
          </a:prstGeom>
          <a:ln w="0">
            <a:solidFill>
              <a:srgbClr val="99999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914400" y="1517040"/>
            <a:ext cx="4800600" cy="145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0" lang="en-US" sz="8000" strike="noStrike" u="none">
                <a:solidFill>
                  <a:srgbClr val="d4d4d4"/>
                </a:solidFill>
                <a:uFillTx/>
                <a:latin typeface="Calibri Light"/>
              </a:rPr>
              <a:t>Object</a:t>
            </a:r>
            <a:endParaRPr b="0" lang="en-US" sz="8000" strike="noStrike" u="none">
              <a:solidFill>
                <a:srgbClr val="d4d4d4"/>
              </a:solidFill>
              <a:uFillTx/>
              <a:latin typeface="Calibri Light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914400" y="3345840"/>
            <a:ext cx="4800600" cy="145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0" lang="en-US" sz="8000" strike="noStrike" u="none">
                <a:solidFill>
                  <a:srgbClr val="d4d4d4"/>
                </a:solidFill>
                <a:uFillTx/>
                <a:latin typeface="Calibri Light"/>
              </a:rPr>
              <a:t>Living</a:t>
            </a:r>
            <a:endParaRPr b="0" lang="en-US" sz="8000" strike="noStrike" u="none">
              <a:solidFill>
                <a:srgbClr val="d4d4d4"/>
              </a:solidFill>
              <a:uFillTx/>
              <a:latin typeface="Calibri Light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914760" y="4829400"/>
            <a:ext cx="4800600" cy="145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0" lang="en-US" sz="8000" strike="noStrike" u="none">
                <a:solidFill>
                  <a:srgbClr val="d4d4d4"/>
                </a:solidFill>
                <a:uFillTx/>
                <a:latin typeface="Calibri Light"/>
              </a:rPr>
              <a:t>Evil</a:t>
            </a:r>
            <a:endParaRPr b="0" lang="en-US" sz="8000" strike="noStrike" u="none">
              <a:solidFill>
                <a:srgbClr val="d4d4d4"/>
              </a:solidFill>
              <a:uFillTx/>
              <a:latin typeface="Calibri Light"/>
            </a:endParaRPr>
          </a:p>
        </p:txBody>
      </p:sp>
      <p:sp>
        <p:nvSpPr>
          <p:cNvPr id="131" name=""/>
          <p:cNvSpPr/>
          <p:nvPr/>
        </p:nvSpPr>
        <p:spPr>
          <a:xfrm>
            <a:off x="5257800" y="2286000"/>
            <a:ext cx="2057400" cy="0"/>
          </a:xfrm>
          <a:prstGeom prst="line">
            <a:avLst/>
          </a:prstGeom>
          <a:ln w="763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7800" rIns="127800" tIns="-82800" bIns="-828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5239080" y="3978000"/>
            <a:ext cx="2057400" cy="0"/>
          </a:xfrm>
          <a:prstGeom prst="line">
            <a:avLst/>
          </a:prstGeom>
          <a:ln w="763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7800" rIns="127800" tIns="-82800" bIns="-828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5239080" y="5490000"/>
            <a:ext cx="2057400" cy="0"/>
          </a:xfrm>
          <a:prstGeom prst="line">
            <a:avLst/>
          </a:prstGeom>
          <a:ln w="763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7800" rIns="127800" tIns="-82800" bIns="-828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34" name=""/>
          <p:cNvGrpSpPr/>
          <p:nvPr/>
        </p:nvGrpSpPr>
        <p:grpSpPr>
          <a:xfrm>
            <a:off x="8398800" y="1504800"/>
            <a:ext cx="1371600" cy="1143000"/>
            <a:chOff x="8398800" y="1504800"/>
            <a:chExt cx="1371600" cy="1143000"/>
          </a:xfrm>
        </p:grpSpPr>
        <p:sp>
          <p:nvSpPr>
            <p:cNvPr id="135" name=""/>
            <p:cNvSpPr/>
            <p:nvPr/>
          </p:nvSpPr>
          <p:spPr>
            <a:xfrm flipV="1">
              <a:off x="8398800" y="1504800"/>
              <a:ext cx="685800" cy="1143000"/>
            </a:xfrm>
            <a:prstGeom prst="line">
              <a:avLst/>
            </a:prstGeom>
            <a:ln w="38160">
              <a:solidFill>
                <a:srgbClr val="729f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6" name=""/>
            <p:cNvSpPr/>
            <p:nvPr/>
          </p:nvSpPr>
          <p:spPr>
            <a:xfrm>
              <a:off x="9084600" y="1504800"/>
              <a:ext cx="685800" cy="1143000"/>
            </a:xfrm>
            <a:prstGeom prst="line">
              <a:avLst/>
            </a:prstGeom>
            <a:ln w="38160">
              <a:solidFill>
                <a:srgbClr val="729f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37" name=""/>
          <p:cNvGrpSpPr/>
          <p:nvPr/>
        </p:nvGrpSpPr>
        <p:grpSpPr>
          <a:xfrm>
            <a:off x="8458200" y="3657600"/>
            <a:ext cx="1143000" cy="914400"/>
            <a:chOff x="8458200" y="3657600"/>
            <a:chExt cx="1143000" cy="914400"/>
          </a:xfrm>
        </p:grpSpPr>
        <p:sp>
          <p:nvSpPr>
            <p:cNvPr id="138" name=""/>
            <p:cNvSpPr/>
            <p:nvPr/>
          </p:nvSpPr>
          <p:spPr>
            <a:xfrm flipH="1">
              <a:off x="8458200" y="3657600"/>
              <a:ext cx="1143000" cy="0"/>
            </a:xfrm>
            <a:prstGeom prst="line">
              <a:avLst/>
            </a:prstGeom>
            <a:ln w="38160">
              <a:solidFill>
                <a:srgbClr val="81d41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-64080" bIns="-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9" name=""/>
            <p:cNvSpPr/>
            <p:nvPr/>
          </p:nvSpPr>
          <p:spPr>
            <a:xfrm>
              <a:off x="8458200" y="3657600"/>
              <a:ext cx="0" cy="914400"/>
            </a:xfrm>
            <a:prstGeom prst="line">
              <a:avLst/>
            </a:prstGeom>
            <a:ln w="38160">
              <a:solidFill>
                <a:srgbClr val="81d41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0" name=""/>
            <p:cNvSpPr/>
            <p:nvPr/>
          </p:nvSpPr>
          <p:spPr>
            <a:xfrm flipV="1">
              <a:off x="8458200" y="4114800"/>
              <a:ext cx="685800" cy="457200"/>
            </a:xfrm>
            <a:prstGeom prst="line">
              <a:avLst/>
            </a:prstGeom>
            <a:ln w="38160">
              <a:solidFill>
                <a:srgbClr val="81d41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41" name=""/>
          <p:cNvGrpSpPr/>
          <p:nvPr/>
        </p:nvGrpSpPr>
        <p:grpSpPr>
          <a:xfrm>
            <a:off x="8794800" y="5113800"/>
            <a:ext cx="1143000" cy="1058400"/>
            <a:chOff x="8794800" y="5113800"/>
            <a:chExt cx="1143000" cy="1058400"/>
          </a:xfrm>
        </p:grpSpPr>
        <p:sp>
          <p:nvSpPr>
            <p:cNvPr id="142" name=""/>
            <p:cNvSpPr/>
            <p:nvPr/>
          </p:nvSpPr>
          <p:spPr>
            <a:xfrm>
              <a:off x="8794800" y="5113800"/>
              <a:ext cx="1143000" cy="685800"/>
            </a:xfrm>
            <a:prstGeom prst="line">
              <a:avLst/>
            </a:prstGeom>
            <a:ln w="381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3" name=""/>
            <p:cNvSpPr/>
            <p:nvPr/>
          </p:nvSpPr>
          <p:spPr>
            <a:xfrm flipV="1">
              <a:off x="9372600" y="5486400"/>
              <a:ext cx="457200" cy="685800"/>
            </a:xfrm>
            <a:prstGeom prst="line">
              <a:avLst/>
            </a:prstGeom>
            <a:ln w="381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Example: Generator (Identifiers)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" name=""/>
          <p:cNvSpPr/>
          <p:nvPr/>
        </p:nvSpPr>
        <p:spPr>
          <a:xfrm flipV="1">
            <a:off x="6172200" y="914400"/>
            <a:ext cx="0" cy="5943600"/>
          </a:xfrm>
          <a:prstGeom prst="line">
            <a:avLst/>
          </a:prstGeom>
          <a:ln w="0">
            <a:solidFill>
              <a:srgbClr val="99999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57200" y="4800600"/>
            <a:ext cx="11430000" cy="0"/>
          </a:xfrm>
          <a:prstGeom prst="line">
            <a:avLst/>
          </a:prstGeom>
          <a:ln w="0">
            <a:solidFill>
              <a:srgbClr val="99999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457200" y="3200400"/>
            <a:ext cx="11430000" cy="0"/>
          </a:xfrm>
          <a:prstGeom prst="line">
            <a:avLst/>
          </a:prstGeom>
          <a:ln w="0">
            <a:solidFill>
              <a:srgbClr val="99999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914400" y="1517040"/>
            <a:ext cx="4800600" cy="145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0" lang="en-US" sz="8000" strike="noStrike" u="none">
                <a:solidFill>
                  <a:srgbClr val="d4d4d4"/>
                </a:solidFill>
                <a:uFillTx/>
                <a:latin typeface="Calibri Light"/>
              </a:rPr>
              <a:t>Door</a:t>
            </a:r>
            <a:endParaRPr b="0" lang="en-US" sz="8000" strike="noStrike" u="none">
              <a:solidFill>
                <a:srgbClr val="d4d4d4"/>
              </a:solidFill>
              <a:uFillTx/>
              <a:latin typeface="Calibri Light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914400" y="3345840"/>
            <a:ext cx="4800600" cy="145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0" lang="en-US" sz="8000" strike="noStrike" u="none">
                <a:solidFill>
                  <a:srgbClr val="d4d4d4"/>
                </a:solidFill>
                <a:uFillTx/>
                <a:latin typeface="Calibri Light"/>
              </a:rPr>
              <a:t>Monster</a:t>
            </a:r>
            <a:endParaRPr b="0" lang="en-US" sz="8000" strike="noStrike" u="none">
              <a:solidFill>
                <a:srgbClr val="d4d4d4"/>
              </a:solidFill>
              <a:uFillTx/>
              <a:latin typeface="Calibri Light"/>
            </a:endParaRPr>
          </a:p>
        </p:txBody>
      </p:sp>
      <p:sp>
        <p:nvSpPr>
          <p:cNvPr id="150" name=""/>
          <p:cNvSpPr/>
          <p:nvPr/>
        </p:nvSpPr>
        <p:spPr>
          <a:xfrm>
            <a:off x="5257800" y="2286000"/>
            <a:ext cx="2057400" cy="0"/>
          </a:xfrm>
          <a:prstGeom prst="line">
            <a:avLst/>
          </a:prstGeom>
          <a:ln w="763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7800" rIns="127800" tIns="-82800" bIns="-828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5239080" y="3978000"/>
            <a:ext cx="2057400" cy="0"/>
          </a:xfrm>
          <a:prstGeom prst="line">
            <a:avLst/>
          </a:prstGeom>
          <a:ln w="763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7800" rIns="127800" tIns="-82800" bIns="-828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52" name=""/>
          <p:cNvGrpSpPr/>
          <p:nvPr/>
        </p:nvGrpSpPr>
        <p:grpSpPr>
          <a:xfrm>
            <a:off x="8229600" y="1828800"/>
            <a:ext cx="685800" cy="914400"/>
            <a:chOff x="8229600" y="1828800"/>
            <a:chExt cx="685800" cy="914400"/>
          </a:xfrm>
        </p:grpSpPr>
        <p:sp>
          <p:nvSpPr>
            <p:cNvPr id="153" name=""/>
            <p:cNvSpPr/>
            <p:nvPr/>
          </p:nvSpPr>
          <p:spPr>
            <a:xfrm>
              <a:off x="8229600" y="1828800"/>
              <a:ext cx="0" cy="91440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4" name=""/>
            <p:cNvSpPr/>
            <p:nvPr/>
          </p:nvSpPr>
          <p:spPr>
            <a:xfrm>
              <a:off x="8229600" y="1828800"/>
              <a:ext cx="685800" cy="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-64080" bIns="-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5" name=""/>
            <p:cNvSpPr/>
            <p:nvPr/>
          </p:nvSpPr>
          <p:spPr>
            <a:xfrm>
              <a:off x="8915400" y="1828800"/>
              <a:ext cx="0" cy="91440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6" name=""/>
            <p:cNvSpPr/>
            <p:nvPr/>
          </p:nvSpPr>
          <p:spPr>
            <a:xfrm>
              <a:off x="8229600" y="2743200"/>
              <a:ext cx="685800" cy="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-64080" bIns="-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57" name=""/>
          <p:cNvGrpSpPr/>
          <p:nvPr/>
        </p:nvGrpSpPr>
        <p:grpSpPr>
          <a:xfrm>
            <a:off x="8229600" y="3549600"/>
            <a:ext cx="914400" cy="793800"/>
            <a:chOff x="8229600" y="3549600"/>
            <a:chExt cx="914400" cy="793800"/>
          </a:xfrm>
        </p:grpSpPr>
        <p:sp>
          <p:nvSpPr>
            <p:cNvPr id="158" name=""/>
            <p:cNvSpPr/>
            <p:nvPr/>
          </p:nvSpPr>
          <p:spPr>
            <a:xfrm flipH="1">
              <a:off x="8229600" y="3549600"/>
              <a:ext cx="457200" cy="33660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9" name=""/>
            <p:cNvSpPr/>
            <p:nvPr/>
          </p:nvSpPr>
          <p:spPr>
            <a:xfrm>
              <a:off x="8686800" y="3549600"/>
              <a:ext cx="457200" cy="33660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0" name=""/>
            <p:cNvSpPr/>
            <p:nvPr/>
          </p:nvSpPr>
          <p:spPr>
            <a:xfrm>
              <a:off x="8229600" y="3886200"/>
              <a:ext cx="228600" cy="45720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1" name=""/>
            <p:cNvSpPr/>
            <p:nvPr/>
          </p:nvSpPr>
          <p:spPr>
            <a:xfrm flipH="1">
              <a:off x="8915400" y="3886200"/>
              <a:ext cx="228600" cy="45720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Example: Compositor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63" name=""/>
          <p:cNvGraphicFramePr/>
          <p:nvPr/>
        </p:nvGraphicFramePr>
        <p:xfrm>
          <a:off x="199440" y="1168560"/>
          <a:ext cx="8615880" cy="4002840"/>
        </p:xfrm>
        <a:graphic>
          <a:graphicData uri="http://schemas.openxmlformats.org/drawingml/2006/table">
            <a:tbl>
              <a:tblPr/>
              <a:tblGrid>
                <a:gridCol w="2872080"/>
                <a:gridCol w="2872080"/>
                <a:gridCol w="2872080"/>
              </a:tblGrid>
              <a:tr h="113436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Example Word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Example Traits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/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Symbols</a:t>
                      </a:r>
                      <a:endParaRPr b="0" lang="en-US" sz="3200" strike="noStrike" u="none">
                        <a:solidFill>
                          <a:srgbClr val="d4d4d4"/>
                        </a:solidFill>
                        <a:uFillTx/>
                        <a:latin typeface="Calibri Light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113436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Door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Object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/>
                      <a:endParaRPr b="0" lang="en-US" sz="3200" strike="noStrike" u="none">
                        <a:solidFill>
                          <a:srgbClr val="d4d4d4"/>
                        </a:solidFill>
                        <a:uFillTx/>
                        <a:latin typeface="Calibri Light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173448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Monster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200" strike="noStrike" u="none">
                          <a:solidFill>
                            <a:srgbClr val="d4d4d4"/>
                          </a:solidFill>
                          <a:uFillTx/>
                          <a:latin typeface="Calibri Light"/>
                        </a:rPr>
                        <a:t>Living, Evil</a:t>
                      </a:r>
                      <a:endParaRPr b="0" lang="en-US" sz="32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/>
                      <a:endParaRPr b="0" lang="en-US" sz="3200" strike="noStrike" u="none">
                        <a:solidFill>
                          <a:srgbClr val="d4d4d4"/>
                        </a:solidFill>
                        <a:uFillTx/>
                        <a:latin typeface="Calibri Light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4" name=""/>
          <p:cNvGrpSpPr/>
          <p:nvPr/>
        </p:nvGrpSpPr>
        <p:grpSpPr>
          <a:xfrm>
            <a:off x="6301800" y="2959200"/>
            <a:ext cx="516600" cy="323640"/>
            <a:chOff x="6301800" y="2959200"/>
            <a:chExt cx="516600" cy="323640"/>
          </a:xfrm>
        </p:grpSpPr>
        <p:sp>
          <p:nvSpPr>
            <p:cNvPr id="165" name=""/>
            <p:cNvSpPr/>
            <p:nvPr/>
          </p:nvSpPr>
          <p:spPr>
            <a:xfrm flipV="1">
              <a:off x="6301800" y="2959200"/>
              <a:ext cx="258480" cy="323640"/>
            </a:xfrm>
            <a:prstGeom prst="line">
              <a:avLst/>
            </a:prstGeom>
            <a:ln w="38160">
              <a:solidFill>
                <a:srgbClr val="729f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6" name=""/>
            <p:cNvSpPr/>
            <p:nvPr/>
          </p:nvSpPr>
          <p:spPr>
            <a:xfrm>
              <a:off x="6560280" y="2959200"/>
              <a:ext cx="258120" cy="323640"/>
            </a:xfrm>
            <a:prstGeom prst="line">
              <a:avLst/>
            </a:prstGeom>
            <a:ln w="38160">
              <a:solidFill>
                <a:srgbClr val="729fc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67" name=""/>
          <p:cNvGrpSpPr/>
          <p:nvPr/>
        </p:nvGrpSpPr>
        <p:grpSpPr>
          <a:xfrm>
            <a:off x="6343200" y="2527200"/>
            <a:ext cx="397800" cy="590760"/>
            <a:chOff x="6343200" y="2527200"/>
            <a:chExt cx="397800" cy="590760"/>
          </a:xfrm>
        </p:grpSpPr>
        <p:sp>
          <p:nvSpPr>
            <p:cNvPr id="168" name=""/>
            <p:cNvSpPr/>
            <p:nvPr/>
          </p:nvSpPr>
          <p:spPr>
            <a:xfrm>
              <a:off x="6343200" y="2527200"/>
              <a:ext cx="0" cy="59076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9" name=""/>
            <p:cNvSpPr/>
            <p:nvPr/>
          </p:nvSpPr>
          <p:spPr>
            <a:xfrm>
              <a:off x="6343200" y="2527200"/>
              <a:ext cx="397800" cy="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-64080" bIns="-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70" name=""/>
            <p:cNvSpPr/>
            <p:nvPr/>
          </p:nvSpPr>
          <p:spPr>
            <a:xfrm>
              <a:off x="6741000" y="2527200"/>
              <a:ext cx="0" cy="59076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71" name=""/>
            <p:cNvSpPr/>
            <p:nvPr/>
          </p:nvSpPr>
          <p:spPr>
            <a:xfrm>
              <a:off x="6343200" y="3117960"/>
              <a:ext cx="397800" cy="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-64080" bIns="-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72" name=""/>
          <p:cNvGrpSpPr/>
          <p:nvPr/>
        </p:nvGrpSpPr>
        <p:grpSpPr>
          <a:xfrm>
            <a:off x="7958160" y="2527560"/>
            <a:ext cx="516600" cy="755640"/>
            <a:chOff x="7958160" y="2527560"/>
            <a:chExt cx="516600" cy="755640"/>
          </a:xfrm>
        </p:grpSpPr>
        <p:grpSp>
          <p:nvGrpSpPr>
            <p:cNvPr id="173" name=""/>
            <p:cNvGrpSpPr/>
            <p:nvPr/>
          </p:nvGrpSpPr>
          <p:grpSpPr>
            <a:xfrm>
              <a:off x="7958160" y="2959560"/>
              <a:ext cx="516600" cy="323640"/>
              <a:chOff x="7958160" y="2959560"/>
              <a:chExt cx="516600" cy="323640"/>
            </a:xfrm>
          </p:grpSpPr>
          <p:sp>
            <p:nvSpPr>
              <p:cNvPr id="174" name=""/>
              <p:cNvSpPr/>
              <p:nvPr/>
            </p:nvSpPr>
            <p:spPr>
              <a:xfrm flipV="1">
                <a:off x="7958160" y="2959560"/>
                <a:ext cx="258480" cy="32364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75" name=""/>
              <p:cNvSpPr/>
              <p:nvPr/>
            </p:nvSpPr>
            <p:spPr>
              <a:xfrm>
                <a:off x="8216640" y="2959560"/>
                <a:ext cx="258120" cy="32364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76" name=""/>
            <p:cNvGrpSpPr/>
            <p:nvPr/>
          </p:nvGrpSpPr>
          <p:grpSpPr>
            <a:xfrm>
              <a:off x="7999560" y="2527560"/>
              <a:ext cx="397800" cy="590760"/>
              <a:chOff x="7999560" y="2527560"/>
              <a:chExt cx="397800" cy="590760"/>
            </a:xfrm>
          </p:grpSpPr>
          <p:sp>
            <p:nvSpPr>
              <p:cNvPr id="177" name=""/>
              <p:cNvSpPr/>
              <p:nvPr/>
            </p:nvSpPr>
            <p:spPr>
              <a:xfrm>
                <a:off x="7999560" y="2527560"/>
                <a:ext cx="0" cy="59076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78" name=""/>
              <p:cNvSpPr/>
              <p:nvPr/>
            </p:nvSpPr>
            <p:spPr>
              <a:xfrm>
                <a:off x="7999560" y="2527560"/>
                <a:ext cx="397800" cy="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-64080" bIns="-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79" name=""/>
              <p:cNvSpPr/>
              <p:nvPr/>
            </p:nvSpPr>
            <p:spPr>
              <a:xfrm>
                <a:off x="8397360" y="2527560"/>
                <a:ext cx="0" cy="59076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80" name=""/>
              <p:cNvSpPr/>
              <p:nvPr/>
            </p:nvSpPr>
            <p:spPr>
              <a:xfrm>
                <a:off x="7999560" y="3118320"/>
                <a:ext cx="397800" cy="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-64080" bIns="-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grpSp>
        <p:nvGrpSpPr>
          <p:cNvPr id="181" name=""/>
          <p:cNvGrpSpPr/>
          <p:nvPr/>
        </p:nvGrpSpPr>
        <p:grpSpPr>
          <a:xfrm>
            <a:off x="6249600" y="3837960"/>
            <a:ext cx="585720" cy="564840"/>
            <a:chOff x="6249600" y="3837960"/>
            <a:chExt cx="585720" cy="564840"/>
          </a:xfrm>
        </p:grpSpPr>
        <p:sp>
          <p:nvSpPr>
            <p:cNvPr id="182" name=""/>
            <p:cNvSpPr/>
            <p:nvPr/>
          </p:nvSpPr>
          <p:spPr>
            <a:xfrm flipH="1">
              <a:off x="6249600" y="3837960"/>
              <a:ext cx="293040" cy="23940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3" name=""/>
            <p:cNvSpPr/>
            <p:nvPr/>
          </p:nvSpPr>
          <p:spPr>
            <a:xfrm>
              <a:off x="6542640" y="3837960"/>
              <a:ext cx="292680" cy="23940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4" name=""/>
            <p:cNvSpPr/>
            <p:nvPr/>
          </p:nvSpPr>
          <p:spPr>
            <a:xfrm>
              <a:off x="6249600" y="4077360"/>
              <a:ext cx="146520" cy="32544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5" name=""/>
            <p:cNvSpPr/>
            <p:nvPr/>
          </p:nvSpPr>
          <p:spPr>
            <a:xfrm flipH="1">
              <a:off x="6688800" y="4077360"/>
              <a:ext cx="146520" cy="325440"/>
            </a:xfrm>
            <a:prstGeom prst="line">
              <a:avLst/>
            </a:prstGeom>
            <a:ln w="381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86" name=""/>
          <p:cNvGrpSpPr/>
          <p:nvPr/>
        </p:nvGrpSpPr>
        <p:grpSpPr>
          <a:xfrm>
            <a:off x="6400800" y="4402800"/>
            <a:ext cx="456840" cy="228600"/>
            <a:chOff x="6400800" y="4402800"/>
            <a:chExt cx="456840" cy="228600"/>
          </a:xfrm>
        </p:grpSpPr>
        <p:sp>
          <p:nvSpPr>
            <p:cNvPr id="187" name=""/>
            <p:cNvSpPr/>
            <p:nvPr/>
          </p:nvSpPr>
          <p:spPr>
            <a:xfrm flipH="1">
              <a:off x="6400800" y="4402800"/>
              <a:ext cx="456840" cy="0"/>
            </a:xfrm>
            <a:prstGeom prst="line">
              <a:avLst/>
            </a:prstGeom>
            <a:ln w="38160">
              <a:solidFill>
                <a:srgbClr val="81d41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-64080" bIns="-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8" name=""/>
            <p:cNvSpPr/>
            <p:nvPr/>
          </p:nvSpPr>
          <p:spPr>
            <a:xfrm>
              <a:off x="6400800" y="4402800"/>
              <a:ext cx="0" cy="228600"/>
            </a:xfrm>
            <a:prstGeom prst="line">
              <a:avLst/>
            </a:prstGeom>
            <a:ln w="38160">
              <a:solidFill>
                <a:srgbClr val="81d41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9" name=""/>
            <p:cNvSpPr/>
            <p:nvPr/>
          </p:nvSpPr>
          <p:spPr>
            <a:xfrm flipV="1">
              <a:off x="6400800" y="4517280"/>
              <a:ext cx="273960" cy="114120"/>
            </a:xfrm>
            <a:prstGeom prst="line">
              <a:avLst/>
            </a:prstGeom>
            <a:ln w="38160">
              <a:solidFill>
                <a:srgbClr val="81d41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50040" bIns="5004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90" name=""/>
          <p:cNvGrpSpPr/>
          <p:nvPr/>
        </p:nvGrpSpPr>
        <p:grpSpPr>
          <a:xfrm>
            <a:off x="6383160" y="3997800"/>
            <a:ext cx="348840" cy="372600"/>
            <a:chOff x="6383160" y="3997800"/>
            <a:chExt cx="348840" cy="372600"/>
          </a:xfrm>
        </p:grpSpPr>
        <p:sp>
          <p:nvSpPr>
            <p:cNvPr id="191" name=""/>
            <p:cNvSpPr/>
            <p:nvPr/>
          </p:nvSpPr>
          <p:spPr>
            <a:xfrm>
              <a:off x="6383160" y="3997800"/>
              <a:ext cx="348840" cy="241560"/>
            </a:xfrm>
            <a:prstGeom prst="line">
              <a:avLst/>
            </a:prstGeom>
            <a:ln w="381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2" name=""/>
            <p:cNvSpPr/>
            <p:nvPr/>
          </p:nvSpPr>
          <p:spPr>
            <a:xfrm flipV="1">
              <a:off x="6559560" y="4128840"/>
              <a:ext cx="139320" cy="241560"/>
            </a:xfrm>
            <a:prstGeom prst="line">
              <a:avLst/>
            </a:prstGeom>
            <a:ln w="381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93" name=""/>
          <p:cNvGrpSpPr/>
          <p:nvPr/>
        </p:nvGrpSpPr>
        <p:grpSpPr>
          <a:xfrm>
            <a:off x="7905960" y="3837960"/>
            <a:ext cx="608040" cy="793440"/>
            <a:chOff x="7905960" y="3837960"/>
            <a:chExt cx="608040" cy="793440"/>
          </a:xfrm>
        </p:grpSpPr>
        <p:grpSp>
          <p:nvGrpSpPr>
            <p:cNvPr id="194" name=""/>
            <p:cNvGrpSpPr/>
            <p:nvPr/>
          </p:nvGrpSpPr>
          <p:grpSpPr>
            <a:xfrm>
              <a:off x="7905960" y="3837960"/>
              <a:ext cx="585720" cy="564840"/>
              <a:chOff x="7905960" y="3837960"/>
              <a:chExt cx="585720" cy="564840"/>
            </a:xfrm>
          </p:grpSpPr>
          <p:sp>
            <p:nvSpPr>
              <p:cNvPr id="195" name=""/>
              <p:cNvSpPr/>
              <p:nvPr/>
            </p:nvSpPr>
            <p:spPr>
              <a:xfrm flipH="1">
                <a:off x="7905960" y="3837960"/>
                <a:ext cx="293040" cy="23940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96" name=""/>
              <p:cNvSpPr/>
              <p:nvPr/>
            </p:nvSpPr>
            <p:spPr>
              <a:xfrm>
                <a:off x="8199000" y="3837960"/>
                <a:ext cx="292680" cy="23940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97" name=""/>
              <p:cNvSpPr/>
              <p:nvPr/>
            </p:nvSpPr>
            <p:spPr>
              <a:xfrm>
                <a:off x="7905960" y="4077360"/>
                <a:ext cx="146520" cy="32544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98" name=""/>
              <p:cNvSpPr/>
              <p:nvPr/>
            </p:nvSpPr>
            <p:spPr>
              <a:xfrm flipH="1">
                <a:off x="8345160" y="4077360"/>
                <a:ext cx="146520" cy="32544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99" name=""/>
            <p:cNvGrpSpPr/>
            <p:nvPr/>
          </p:nvGrpSpPr>
          <p:grpSpPr>
            <a:xfrm>
              <a:off x="8057160" y="4402800"/>
              <a:ext cx="456840" cy="228600"/>
              <a:chOff x="8057160" y="4402800"/>
              <a:chExt cx="456840" cy="228600"/>
            </a:xfrm>
          </p:grpSpPr>
          <p:sp>
            <p:nvSpPr>
              <p:cNvPr id="200" name=""/>
              <p:cNvSpPr/>
              <p:nvPr/>
            </p:nvSpPr>
            <p:spPr>
              <a:xfrm flipH="1">
                <a:off x="8057160" y="4402800"/>
                <a:ext cx="456840" cy="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-64080" bIns="-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01" name=""/>
              <p:cNvSpPr/>
              <p:nvPr/>
            </p:nvSpPr>
            <p:spPr>
              <a:xfrm>
                <a:off x="8057160" y="4402800"/>
                <a:ext cx="0" cy="22860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02" name=""/>
              <p:cNvSpPr/>
              <p:nvPr/>
            </p:nvSpPr>
            <p:spPr>
              <a:xfrm flipV="1">
                <a:off x="8057160" y="4517280"/>
                <a:ext cx="273960" cy="11412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50040" bIns="5004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03" name=""/>
            <p:cNvGrpSpPr/>
            <p:nvPr/>
          </p:nvGrpSpPr>
          <p:grpSpPr>
            <a:xfrm>
              <a:off x="8039520" y="3997800"/>
              <a:ext cx="348840" cy="372600"/>
              <a:chOff x="8039520" y="3997800"/>
              <a:chExt cx="348840" cy="372600"/>
            </a:xfrm>
          </p:grpSpPr>
          <p:sp>
            <p:nvSpPr>
              <p:cNvPr id="204" name=""/>
              <p:cNvSpPr/>
              <p:nvPr/>
            </p:nvSpPr>
            <p:spPr>
              <a:xfrm>
                <a:off x="8039520" y="3997800"/>
                <a:ext cx="348840" cy="24156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05" name=""/>
              <p:cNvSpPr/>
              <p:nvPr/>
            </p:nvSpPr>
            <p:spPr>
              <a:xfrm flipV="1">
                <a:off x="8215920" y="4128840"/>
                <a:ext cx="139320" cy="241560"/>
              </a:xfrm>
              <a:prstGeom prst="line">
                <a:avLst/>
              </a:prstGeom>
              <a:ln w="3816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09080" rIns="109080" tIns="64080" bIns="64080" anchor="ctr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206" name=""/>
          <p:cNvSpPr/>
          <p:nvPr/>
        </p:nvSpPr>
        <p:spPr>
          <a:xfrm>
            <a:off x="7086600" y="2971800"/>
            <a:ext cx="6858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7086600" y="4267800"/>
            <a:ext cx="6858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/>
          </p:nvPr>
        </p:nvSpPr>
        <p:spPr>
          <a:xfrm>
            <a:off x="-9000" y="282204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rgbClr val="d4d4d4"/>
                </a:solidFill>
                <a:uFillTx/>
                <a:latin typeface="Century Gothic"/>
              </a:rPr>
              <a:t>Use Case</a:t>
            </a:r>
            <a:endParaRPr b="0" lang="en-US" sz="4400" strike="noStrike" u="none">
              <a:solidFill>
                <a:srgbClr val="d4d4d4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1351080" y="168444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Media Already Want Something Like This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Chants of Sennaar 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Outer Wilds’ Nomai Spirals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Star Wars’ Aurabesh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1143000" indent="-457200" defTabSz="914400">
              <a:lnSpc>
                <a:spcPct val="90000"/>
              </a:lnSpc>
              <a:spcBef>
                <a:spcPts val="499"/>
              </a:spcBef>
              <a:buClr>
                <a:srgbClr val="8d1d75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d4d4d4"/>
                </a:solidFill>
                <a:uFillTx/>
                <a:latin typeface="Calibri Light"/>
              </a:rPr>
              <a:t>Tolkien’s Elvish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Use Case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6" dur="indefinite" restart="never" nodeType="tmRoot">
          <p:childTnLst>
            <p:seq>
              <p:cTn id="207" dur="indefinite" nodeType="mainSeq">
                <p:childTnLst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2" dur="5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7" dur="500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" dur="500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7" dur="5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/>
          </p:nvPr>
        </p:nvSpPr>
        <p:spPr>
          <a:xfrm>
            <a:off x="1351080" y="251460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Help people make cool things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Use Case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/>
          </p:nvPr>
        </p:nvSpPr>
        <p:spPr>
          <a:xfrm>
            <a:off x="914400" y="1978200"/>
            <a:ext cx="111549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rgbClr val="d4d4d4"/>
                </a:solidFill>
                <a:uFillTx/>
                <a:latin typeface="Calibri Light"/>
              </a:rPr>
              <a:t>Questions, Comments, Concerns?</a:t>
            </a:r>
            <a:endParaRPr b="0" lang="en-US" sz="6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/>
          </p:nvPr>
        </p:nvSpPr>
        <p:spPr>
          <a:xfrm>
            <a:off x="-9000" y="282204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rgbClr val="d4d4d4"/>
                </a:solidFill>
                <a:uFillTx/>
                <a:latin typeface="Century Gothic"/>
              </a:rPr>
              <a:t>Concept</a:t>
            </a:r>
            <a:endParaRPr b="0" lang="en-US" sz="4400" strike="noStrike" u="none">
              <a:solidFill>
                <a:srgbClr val="d4d4d4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Concept: Chants of Sennaar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1828800" y="1143000"/>
            <a:ext cx="8686800" cy="48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Concept: Outer Wilds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056400" y="1176840"/>
            <a:ext cx="6496920" cy="497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Concept: Aurebesh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743200" y="1143000"/>
            <a:ext cx="7057080" cy="479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Concept: Quenya (Tolkien’s Elvish)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3193920" y="980280"/>
            <a:ext cx="6014160" cy="519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/>
          </p:nvPr>
        </p:nvSpPr>
        <p:spPr>
          <a:xfrm>
            <a:off x="1351080" y="168444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How are these narrative languages built?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Concept: Initial Inspiration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/>
          </p:nvPr>
        </p:nvSpPr>
        <p:spPr>
          <a:xfrm>
            <a:off x="1351080" y="1094760"/>
            <a:ext cx="10469160" cy="48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d4d4d4"/>
                </a:solidFill>
                <a:uFillTx/>
                <a:latin typeface="Calibri Light"/>
              </a:rPr>
              <a:t>Priest’s Language in Chants of Sennaar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0" y="164880"/>
            <a:ext cx="1219068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571680" indent="-571680" defTabSz="914400">
              <a:lnSpc>
                <a:spcPct val="100000"/>
              </a:lnSpc>
              <a:buClr>
                <a:srgbClr val="8d1d75"/>
              </a:buClr>
              <a:buFont typeface="Century Gothic"/>
              <a:buChar char="▐"/>
            </a:pPr>
            <a:r>
              <a:rPr b="0" lang="en-US" sz="4400" strike="noStrike" u="none">
                <a:solidFill>
                  <a:schemeClr val="lt1">
                    <a:lumMod val="50000"/>
                  </a:schemeClr>
                </a:solidFill>
                <a:uFillTx/>
                <a:latin typeface="Century Gothic"/>
              </a:rPr>
              <a:t>Concept: Chants of Sennaar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600200" y="1600200"/>
            <a:ext cx="3692880" cy="443880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5949000" y="2647800"/>
            <a:ext cx="5709240" cy="327384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6553080" y="1746000"/>
            <a:ext cx="3962160" cy="398124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8"/>
          <p:cNvSpPr/>
          <p:nvPr/>
        </p:nvSpPr>
        <p:spPr>
          <a:xfrm>
            <a:off x="2348640" y="6438600"/>
            <a:ext cx="1038312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500" lnSpcReduction="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rgbClr val="d4d4d4"/>
                </a:solidFill>
                <a:uFillTx/>
                <a:latin typeface="Calibri Light"/>
              </a:rPr>
              <a:t>Image Credit  Aeith on Steam: https://steamcommunity.com/sharedfiles/filedetails/?id=3037327250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Application>LibreOffice/24.8.3.2$Windows_X86_64 LibreOffice_project/48a6bac9e7e268aeb4c3483fcf825c94556d9f92</Application>
  <AppVersion>15.0000</AppVersion>
  <Words>525</Words>
  <Paragraphs>113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2017-03-23T22:38:01Z</dcterms:created>
  <dc:creator>Steve Rabin</dc:creator>
  <dc:description/>
  <dc:language>en-US</dc:language>
  <cp:lastModifiedBy/>
  <dcterms:modified xsi:type="dcterms:W3CDTF">2024-12-06T14:03:45Z</dcterms:modified>
  <cp:revision>118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11</vt:i4>
  </property>
</Properties>
</file>